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6"/>
  </p:notesMasterIdLst>
  <p:sldIdLst>
    <p:sldId id="273" r:id="rId2"/>
    <p:sldId id="256" r:id="rId3"/>
    <p:sldId id="263" r:id="rId4"/>
    <p:sldId id="257" r:id="rId5"/>
    <p:sldId id="269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79" r:id="rId14"/>
    <p:sldId id="280" r:id="rId15"/>
    <p:sldId id="266" r:id="rId16"/>
    <p:sldId id="267" r:id="rId17"/>
    <p:sldId id="274" r:id="rId18"/>
    <p:sldId id="268" r:id="rId19"/>
    <p:sldId id="275" r:id="rId20"/>
    <p:sldId id="283" r:id="rId21"/>
    <p:sldId id="276" r:id="rId22"/>
    <p:sldId id="277" r:id="rId23"/>
    <p:sldId id="281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p" initials="p" lastIdx="1" clrIdx="0">
    <p:extLst>
      <p:ext uri="{19B8F6BF-5375-455C-9EA6-DF929625EA0E}">
        <p15:presenceInfo xmlns:p15="http://schemas.microsoft.com/office/powerpoint/2012/main" userId="pu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29343-3AB0-4E75-A68C-C010ED64D4E9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B5C36-A7B0-4983-9C5E-76860E3C51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65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5B5C36-A7B0-4983-9C5E-76860E3C516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97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62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94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87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50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081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611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931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54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56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84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42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7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13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27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530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FED9-8F75-41B7-AD2B-8274C07821A0}" type="datetimeFigureOut">
              <a:rPr lang="pl-PL" smtClean="0"/>
              <a:t>29.03.2023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1036E7-7D22-4D63-853A-5A1C50DC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11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4ACE00-A3CE-D18B-1B9E-A88F6F152B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Zatrudnianie cudzoziemców do prac sezonowych. </a:t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legalizujące pobyt cudzoziemca oraz pracę</a:t>
            </a:r>
            <a:r>
              <a:rPr lang="pl-PL" dirty="0"/>
              <a:t>.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B8A164-559C-2F16-688E-34B11E3DE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391361"/>
            <a:ext cx="7766936" cy="1096899"/>
          </a:xfrm>
        </p:spPr>
        <p:txBody>
          <a:bodyPr/>
          <a:lstStyle/>
          <a:p>
            <a:r>
              <a:rPr lang="pl-PL" b="1" dirty="0"/>
              <a:t>Powiatowy Urząd Pracy w Płońsku</a:t>
            </a:r>
          </a:p>
        </p:txBody>
      </p:sp>
    </p:spTree>
    <p:extLst>
      <p:ext uri="{BB962C8B-B14F-4D97-AF65-F5344CB8AC3E}">
        <p14:creationId xmlns:p14="http://schemas.microsoft.com/office/powerpoint/2010/main" val="317007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5FB7BE-F9EE-83A7-0EDA-5F075E6D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413"/>
            <a:ext cx="8616518" cy="5696462"/>
          </a:xfrm>
        </p:spPr>
        <p:txBody>
          <a:bodyPr>
            <a:normAutofit/>
          </a:bodyPr>
          <a:lstStyle/>
          <a:p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Art.. 42 ust. 11. Jeżeli ostatni dzień dopuszczalnego okresu pobytu obywatela Ukrainy na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terytorium Rzeczypospolitej Polskiej: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na podstawie wizy Schengen wydanej przez organ polski,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na podstawie wizy wydanej przez inne państwo obszaru Schengen,</a:t>
            </a:r>
          </a:p>
          <a:p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dokumentu, o którym mowa w art. 1 ust. 2 lit. a rozporządzenia Rady (WE) nr 1030/2002 z dnia 13 czerwca 2002 r. ustanawiającego jednolity wzór dokumentów pobytowych dla obywateli państw trzecich (Dz. Urz. UE L 157 z 15.06.2002, str. 1, z późn. zm. 12) – Dz. Urz. UE Polskie wydanie specjalne, rozdz. 19, t. 6, str. 3, z późn. zm.), wydanego przez właściwy organ innego państwa obszaru Schengen, albo innego dokumentu pobytowego wydanego przez organ tego państwa, uprawniającego do podróży po terytorium innych państw tego obszaru;</a:t>
            </a:r>
          </a:p>
          <a:p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ramach ruchu bezwizowego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przypada w okresie od dnia 24 lutego 2022 r., jego pobyt na tym terytorium </a:t>
            </a:r>
            <a:r>
              <a:rPr lang="pl-PL" sz="16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uznaje się</a:t>
            </a:r>
            <a:r>
              <a:rPr 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 legalny do dnia 24 sierpnia 2023 r.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>
            <a:extLst>
              <a:ext uri="{FF2B5EF4-FFF2-40B4-BE49-F238E27FC236}">
                <a16:creationId xmlns:a16="http://schemas.microsoft.com/office/drawing/2014/main" id="{3552F3FD-6046-C819-E3BA-EDA3C379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89" y="1955143"/>
            <a:ext cx="8596668" cy="1826581"/>
          </a:xfrm>
        </p:spPr>
        <p:txBody>
          <a:bodyPr/>
          <a:lstStyle/>
          <a:p>
            <a:r>
              <a:rPr lang="pl-PL" dirty="0"/>
              <a:t>Procedura ubiegania się o wydanie zezwolenia na pracę sezonową:</a:t>
            </a:r>
          </a:p>
        </p:txBody>
      </p:sp>
    </p:spTree>
    <p:extLst>
      <p:ext uri="{BB962C8B-B14F-4D97-AF65-F5344CB8AC3E}">
        <p14:creationId xmlns:p14="http://schemas.microsoft.com/office/powerpoint/2010/main" val="4137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9454A-319A-D532-3B4B-D7944F49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907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Zezwolenie na pracę sezonową cudzoziemca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F8FB1B-DEAA-30FB-E7A9-C8121795C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Zezwolenie na pracę sezonową wydaje starosta właściwy ze względu na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siedzibę (osoba prawna)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miejsce zamieszkania (osoba fizyczna)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podmiotu powierzającego wykonywanie pracy cudzoziemcowi.</a:t>
            </a: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Zezwolenie wydaje się, jeśli wynagrodzenie jest nie niższe niż wynagrodzenie pracowników na porównywalnym stanowisku.</a:t>
            </a: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zezwolenie na pracę sezonową pracodawca załącza informację starosty </a:t>
            </a:r>
            <a:b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(nie dotyczy obywateli Armenii, Białorusi, Gruzji, Mołdawii, Ukrainy –art. 88o ust. 2).</a:t>
            </a:r>
          </a:p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6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160941-4824-D1DF-9546-7E02E677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583"/>
          </a:xfrm>
        </p:spPr>
        <p:txBody>
          <a:bodyPr>
            <a:normAutofit/>
          </a:bodyPr>
          <a:lstStyle/>
          <a:p>
            <a:r>
              <a:rPr lang="pl-PL" sz="2400" dirty="0"/>
              <a:t>Procedura krajowa: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C29C9D-638A-C1F9-1B4C-7192D524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4603179"/>
          </a:xfrm>
        </p:spPr>
        <p:txBody>
          <a:bodyPr/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l"/>
            <a:endParaRPr lang="pl-PL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l"/>
            <a:endParaRPr lang="pl-PL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marL="0" indent="0" algn="l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marL="0" indent="0" algn="l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marL="0" indent="0" algn="l">
              <a:buNone/>
            </a:pPr>
            <a:endParaRPr lang="pl-PL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marL="0" indent="0" algn="l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Cudzoziemiec jest w Polsce</a:t>
            </a: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Wydanie zezwolenia na czas ważności dokumentu pobytowego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651A88D-25FE-F091-8296-2C568AA04E17}"/>
              </a:ext>
            </a:extLst>
          </p:cNvPr>
          <p:cNvSpPr/>
          <p:nvPr/>
        </p:nvSpPr>
        <p:spPr>
          <a:xfrm>
            <a:off x="3129009" y="2379950"/>
            <a:ext cx="2982897" cy="56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Wniosek o wydanie zezwolenia na pracę</a:t>
            </a: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EE2F26CE-B2F8-E6ED-5299-EE121B9314E0}"/>
              </a:ext>
            </a:extLst>
          </p:cNvPr>
          <p:cNvSpPr/>
          <p:nvPr/>
        </p:nvSpPr>
        <p:spPr>
          <a:xfrm>
            <a:off x="4447342" y="2948575"/>
            <a:ext cx="346229" cy="68035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EE754B7-A358-381E-3975-57BF756BC620}"/>
              </a:ext>
            </a:extLst>
          </p:cNvPr>
          <p:cNvSpPr/>
          <p:nvPr/>
        </p:nvSpPr>
        <p:spPr>
          <a:xfrm>
            <a:off x="3129009" y="3648130"/>
            <a:ext cx="2982897" cy="56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Wydanie zezwolenia na pracę sezonową</a:t>
            </a:r>
          </a:p>
        </p:txBody>
      </p:sp>
    </p:spTree>
    <p:extLst>
      <p:ext uri="{BB962C8B-B14F-4D97-AF65-F5344CB8AC3E}">
        <p14:creationId xmlns:p14="http://schemas.microsoft.com/office/powerpoint/2010/main" val="601429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9857F-ED41-4427-C430-FBE7AAAD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Procedura dyrektywowa: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AAEDDF-3CD3-584C-EA3C-23C7637F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73D86"/>
              </a:solidFill>
              <a:latin typeface="Candara" panose="020E0502030303020204" pitchFamily="34" charset="0"/>
            </a:endParaRPr>
          </a:p>
          <a:p>
            <a:endParaRPr lang="pl-PL" dirty="0">
              <a:solidFill>
                <a:srgbClr val="073D86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73D86"/>
              </a:solidFill>
              <a:latin typeface="Candara" panose="020E0502030303020204" pitchFamily="34" charset="0"/>
            </a:endParaRP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Cudzoziemca nie ma w Polsce</a:t>
            </a: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 do ewidencji pracy sezonowej</a:t>
            </a: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Wjazd do Polski cudzoziemca</a:t>
            </a: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Informacja o wjeździe</a:t>
            </a:r>
          </a:p>
          <a:p>
            <a:r>
              <a:rPr lang="pl-PL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Wydanie zezwolenia.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414D64F-9906-F77C-7394-D373C13CE620}"/>
              </a:ext>
            </a:extLst>
          </p:cNvPr>
          <p:cNvSpPr/>
          <p:nvPr/>
        </p:nvSpPr>
        <p:spPr>
          <a:xfrm>
            <a:off x="5782220" y="1820462"/>
            <a:ext cx="4270159" cy="870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>
                <a:solidFill>
                  <a:schemeClr val="bg1"/>
                </a:solidFill>
              </a:rPr>
              <a:t>Wniosek o wydanie zezwolenia na pracę sezonową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C521B7C-0C6B-46AF-003A-DE3B2963A9F8}"/>
              </a:ext>
            </a:extLst>
          </p:cNvPr>
          <p:cNvSpPr/>
          <p:nvPr/>
        </p:nvSpPr>
        <p:spPr>
          <a:xfrm>
            <a:off x="5782220" y="3068210"/>
            <a:ext cx="4270159" cy="870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>
                <a:solidFill>
                  <a:schemeClr val="bg1"/>
                </a:solidFill>
              </a:rPr>
              <a:t>Wpisanie wniosku do ewidencji wniosków – wydanie zaświadczenia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B19AD57-06ED-4F5A-51B6-1F6DF501EF12}"/>
              </a:ext>
            </a:extLst>
          </p:cNvPr>
          <p:cNvSpPr txBox="1"/>
          <p:nvPr/>
        </p:nvSpPr>
        <p:spPr>
          <a:xfrm>
            <a:off x="4722917" y="4683236"/>
            <a:ext cx="3906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Oświadczenie o zgłoszeniu się cudzoziemca w celu wykonywania pracy sezonowej – zezwolenie na pracę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595F959-5D42-71AB-F3B0-EB1FB5C50EC4}"/>
              </a:ext>
            </a:extLst>
          </p:cNvPr>
          <p:cNvSpPr/>
          <p:nvPr/>
        </p:nvSpPr>
        <p:spPr>
          <a:xfrm>
            <a:off x="5782219" y="4315958"/>
            <a:ext cx="4270159" cy="870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bg1"/>
                </a:solidFill>
              </a:rPr>
              <a:t>Oświadczenie o zgłoszeniu się cudzoziemca w celu wykonywania pracy sezonowej – zezwolenie na pracę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19F8B14-7C17-FAAE-9868-908F1A8524EF}"/>
              </a:ext>
            </a:extLst>
          </p:cNvPr>
          <p:cNvSpPr/>
          <p:nvPr/>
        </p:nvSpPr>
        <p:spPr>
          <a:xfrm>
            <a:off x="5782218" y="5481165"/>
            <a:ext cx="4270159" cy="870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bg1"/>
                </a:solidFill>
              </a:rPr>
              <a:t>Wydanie zezwolenia na pracę sezonową</a:t>
            </a: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33E05E35-FBC8-51E2-BC9F-9B5A07DE96CA}"/>
              </a:ext>
            </a:extLst>
          </p:cNvPr>
          <p:cNvSpPr/>
          <p:nvPr/>
        </p:nvSpPr>
        <p:spPr>
          <a:xfrm>
            <a:off x="7849238" y="2401704"/>
            <a:ext cx="346229" cy="77340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B3F79424-4776-9C0E-2199-2E65BC4337E4}"/>
              </a:ext>
            </a:extLst>
          </p:cNvPr>
          <p:cNvSpPr/>
          <p:nvPr/>
        </p:nvSpPr>
        <p:spPr>
          <a:xfrm>
            <a:off x="7849237" y="3806700"/>
            <a:ext cx="346229" cy="56672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51478800-12C8-FF47-D2FF-B70113EDD98F}"/>
              </a:ext>
            </a:extLst>
          </p:cNvPr>
          <p:cNvSpPr/>
          <p:nvPr/>
        </p:nvSpPr>
        <p:spPr>
          <a:xfrm>
            <a:off x="7849237" y="5144901"/>
            <a:ext cx="346229" cy="61670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911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D0EA0-4C29-9BA4-70C6-8035B40D6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9091"/>
            <a:ext cx="8596668" cy="5322272"/>
          </a:xfrm>
        </p:spPr>
        <p:txBody>
          <a:bodyPr>
            <a:normAutofit fontScale="77500" lnSpcReduction="20000"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wpisuje wniosek do ewidencji wniosków o powierzenie pracy sezonowej.</a:t>
            </a:r>
          </a:p>
          <a:p>
            <a:pPr>
              <a:lnSpc>
                <a:spcPct val="120000"/>
              </a:lnSpc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wydaje podmiotowi powierzającemu wykonywanie pracy zaświadczenie o wpisie do ewidencji wniosków.</a:t>
            </a:r>
          </a:p>
          <a:p>
            <a:pPr>
              <a:lnSpc>
                <a:spcPct val="120000"/>
              </a:lnSpc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Pracodawca przekazuje zaświadczenie cudzoziemcowi, który będzie ubiegał się o wydanie wizy w celu wykonywania pracy sezonowej.</a:t>
            </a:r>
          </a:p>
          <a:p>
            <a:pPr>
              <a:lnSpc>
                <a:spcPct val="120000"/>
              </a:lnSpc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Zezwolenie na pracę wydaje się po wjeździe cudzoziemca na teren RP, jeśli pracodawca przedstawi: kopię ważnego dokumentu uprawniającego do pobytu na terytorium RP;</a:t>
            </a:r>
          </a:p>
          <a:p>
            <a:pPr>
              <a:lnSpc>
                <a:spcPct val="120000"/>
              </a:lnSpc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Informację o adresie zakwaterowania cudzoziemca na terytorium RP.</a:t>
            </a:r>
          </a:p>
          <a:p>
            <a:pPr marL="0" indent="0" algn="l">
              <a:lnSpc>
                <a:spcPct val="120000"/>
              </a:lnSpc>
              <a:buNone/>
            </a:pPr>
            <a:endParaRPr lang="pl-PL" sz="2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Jeśli wniosek został wpisany do ewidencji wniosków postępowanie w tej sprawie ulega </a:t>
            </a:r>
            <a:r>
              <a:rPr lang="pl-PL" sz="21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umorzeniu z mocy prawa</a:t>
            </a: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jeśli podmiot powierzający wykonywanie pracy nie przedstawił kopii ważnego dokumentu pobytu: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 upływie 120 dni od dnia rozpoczęcia pracy określonego we wpisie do ewidencji wniosków lub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 dniu upływu terminu zakończenia pracy określonego we wpisie do ewidencji wniosków lub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 dniu 31 grudnia roku kalendarzowego, w którym cudzoziemiec miał wykonywać pracę.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0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2057C-866E-2982-0796-34C1BF2C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Zezwolenie na pracę sezonową: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493DA9-B64B-5491-8A13-BD17F5EA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63816" cy="3880773"/>
          </a:xfrm>
        </p:spPr>
        <p:txBody>
          <a:bodyPr>
            <a:normAutofit fontScale="85000" lnSpcReduction="10000"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Zezwolenie na pracę sezonową wydaje się na czas określony, który nie może być dłuższy </a:t>
            </a:r>
            <a:b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niż 9 miesięcy w roku kalendarzowym. </a:t>
            </a:r>
          </a:p>
          <a:p>
            <a:pPr>
              <a:lnSpc>
                <a:spcPct val="110000"/>
              </a:lnSpc>
            </a:pPr>
            <a: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 przypadku cudzoziemca, który wjechał na terytorium Rzeczypospolitej Polskiej na podstawie wizy wydanej w celu wykonywania pracy sezonowej lub w ramach ruchu bezwizowego w związku </a:t>
            </a:r>
            <a:b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wnioskiem o wydanie zezwolenia na pracę sezonową wpisanym do ewidencji wniosków, okres </a:t>
            </a:r>
            <a:b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 którym mowa w ust. 1, jest liczony od dnia pierwszego wjazdu cudzoziemca na terytorium państw obszaru Schengen w danym roku kalendarzowym. </a:t>
            </a:r>
          </a:p>
          <a:p>
            <a:pPr>
              <a:lnSpc>
                <a:spcPct val="110000"/>
              </a:lnSpc>
            </a:pPr>
            <a:r>
              <a:rPr lang="pl-PL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Jeżeli wniosek o wydanie zezwolenia na pracę sezonową dotyczy cudzoziemca, który przebywa na terytorium Rzeczypospolitej Polskiej na innej podstawie niż określona w ust. 2, z którą może wiązać się uprawnienie do wykonywania pracy, zezwolenie może być wydane na okres legalnego pobytu, nie dłużej jednak niż na okres 9 miesięcy w ciągu roku kalendarzowego, liczony łącznie z okresami określonymi w poprzednio wydanych zezwoleniach na pracę sezonową dla tego cudzoziemca. 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9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841AE0-CFB5-DB7C-2078-979C4511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604"/>
          </a:xfrm>
        </p:spPr>
        <p:txBody>
          <a:bodyPr>
            <a:normAutofit/>
          </a:bodyPr>
          <a:lstStyle/>
          <a:p>
            <a:r>
              <a:rPr lang="pl-PL" sz="2400" dirty="0"/>
              <a:t>Załączniki do wniosku o wydanie zezwolenia na pracę sezonową: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721E80-108E-FDB3-2018-C9C2F963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kopia wszystkich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wypełnionych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 ważnego paszportu cudzoziemca</a:t>
            </a:r>
            <a:endParaRPr lang="pl-PL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jeżeli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cudzoziemiec nie przebywa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Polsce – kopię stron dokumentu podróży </a:t>
            </a:r>
            <a:b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danymi osobowymi cudzoziemca lub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inny dokument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potwierdzający tożsamość;</a:t>
            </a:r>
          </a:p>
          <a:p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Kopia karty pobytu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jeżeli cudzoziemiec przebywa w Polsce i takową posiada;</a:t>
            </a:r>
          </a:p>
          <a:p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Dowód wpłaty 30 zł</a:t>
            </a:r>
            <a:endParaRPr lang="pl-PL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508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826A3B-CD83-766C-7202-D5FDA819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641"/>
          </a:xfrm>
        </p:spPr>
        <p:txBody>
          <a:bodyPr>
            <a:normAutofit/>
          </a:bodyPr>
          <a:lstStyle/>
          <a:p>
            <a:r>
              <a:rPr lang="pl-PL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Przedłużenie zezwolenia na pracę: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EB281-A11A-F7BF-6632-854EE6088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773"/>
            <a:ext cx="8596668" cy="481169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Przedłużenie zgody na pracę sezon</a:t>
            </a:r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Jeżeli cudzoziemiec wjechał na terytorium Rzeczypospolitej Polskiej na podstawie wizy wydanej w celu wykonywania pracy sezonowej (05b) lub w ramach ruchu bezwizowego w związku </a:t>
            </a:r>
            <a:b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wnioskiem o wydanie zezwolenia na pracę sezonową wpisanym do ewidencji, starosta może wydać przedłużenie zezwolenia na pracę sezonową w celu kontynuacji pracy sezonowej przez cudzoziemca na rzecz tego samego podmiotu powierzającego wykonywanie pracy cudzoziemcowi lub w celu wykonywania pracy sezonowej na rzecz innego podmiotu powierzającego wykonywanie pracy cudzoziemcowi </a:t>
            </a: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Przedłużenie zezwolenia na pracę sezonową wydaje się na okres, który łącznie z okresem pobytu cudzoziemca w celu wykonywania pracy sezonowej, liczonym od dnia pierwszego wjazdu na terytorium państw obszaru Schengen w danym roku kalendarzowym, nie jest dłuższy niż 9 miesięcy w ciągu roku kalendarzowego.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17531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C3AED-FEC8-AE3E-9FB0-AF5F8CFB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Załączniki do wniosku o wydanie przedłużenia zezwolenia na pracę sezonową: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CFCCCE-1BBF-1C1A-F53E-088E6EBE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kopia wszystkich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wypełnionych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 ważnego paszportu cudzoziemca</a:t>
            </a:r>
            <a:endParaRPr lang="pl-PL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umowa między podmiotem powierzającym wykonywanie pracy cudzoziemcowi a cudzoziemcem, będącą podstawą wykonywania pracy zgodnie z zezwoleniem na pracę sezonową;</a:t>
            </a:r>
          </a:p>
          <a:p>
            <a:pPr algn="l"/>
            <a:r>
              <a:rPr lang="pl-PL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dokumenty potwierdzające opłacenie składek na ubezpieczenie społeczne, jeżeli były wymagane w związku z wykonywaniem pracy przez cudzoziemca.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owód wpłaty 30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84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AF42BD-DDD6-C34C-65CC-4646D11C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12 marca 2022 r.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pomocy obywatelom Ukrainy w związku z konfliktem zbrojnym na terytorium tego państwa: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C2252B-EBD5-54C3-FAF7-66C258067CE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000652"/>
            <a:ext cx="9765437" cy="3247748"/>
          </a:xfrm>
        </p:spPr>
        <p:txBody>
          <a:bodyPr>
            <a:normAutofit/>
          </a:bodyPr>
          <a:lstStyle/>
          <a:p>
            <a:r>
              <a:rPr lang="pl-PL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1. 1. </a:t>
            </a: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Ustawa określa szczególne zasady zalegalizowania pobytu obywateli Ukrainy, którzy przybyli na terytorium Rzeczypospolitej Polskiej bezpośrednio z terytorium Ukrainy w związku z działaniami wojennymi prowadzonymi na terytorium tego państwa, oraz obywateli Ukrainy posiadających Kartę Polaka, którzy wraz </a:t>
            </a:r>
            <a:b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najbliższą rodziną z powodu tych działań wojennych przybyli na terytorium Rzeczypospolitej Polskiej.</a:t>
            </a:r>
            <a:endParaRPr lang="pl-PL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2. 1. </a:t>
            </a: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Jeżeli obywatel Ukrainy, o którym mowa w art. 1 ust. 1, przybył legalnie na terytorium Rzeczypospolitej Polskiej w okresie od dnia 24 lutego 2022 r. do dnia określonego w przepisach wydanych </a:t>
            </a:r>
            <a:b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ust. 4 i deklaruje zamiar pozostania na terytorium Rzeczypospolitej Polskiej, jego pobyt na tym terytorium uznaje się za legalny w okresie 18 miesięcy licząc od dnia 24 lutego 2022 r.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86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AF235-8EC4-694A-163D-7CB7A64F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złożonych wniosków o wydanie zezwolenia na pracę sezonową cudzoziemcowi w okresie 01.01.2023 – 27.03.2023 r.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DF5DD9F-E3A5-CEB2-7A0C-3C3C5D8DD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798089"/>
              </p:ext>
            </p:extLst>
          </p:nvPr>
        </p:nvGraphicFramePr>
        <p:xfrm>
          <a:off x="677864" y="2160588"/>
          <a:ext cx="82974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97">
                  <a:extLst>
                    <a:ext uri="{9D8B030D-6E8A-4147-A177-3AD203B41FA5}">
                      <a16:colId xmlns:a16="http://schemas.microsoft.com/office/drawing/2014/main" val="3646036677"/>
                    </a:ext>
                  </a:extLst>
                </a:gridCol>
                <a:gridCol w="3459433">
                  <a:extLst>
                    <a:ext uri="{9D8B030D-6E8A-4147-A177-3AD203B41FA5}">
                      <a16:colId xmlns:a16="http://schemas.microsoft.com/office/drawing/2014/main" val="2833903124"/>
                    </a:ext>
                  </a:extLst>
                </a:gridCol>
                <a:gridCol w="2074365">
                  <a:extLst>
                    <a:ext uri="{9D8B030D-6E8A-4147-A177-3AD203B41FA5}">
                      <a16:colId xmlns:a16="http://schemas.microsoft.com/office/drawing/2014/main" val="1415686473"/>
                    </a:ext>
                  </a:extLst>
                </a:gridCol>
                <a:gridCol w="2074365">
                  <a:extLst>
                    <a:ext uri="{9D8B030D-6E8A-4147-A177-3AD203B41FA5}">
                      <a16:colId xmlns:a16="http://schemas.microsoft.com/office/drawing/2014/main" val="1503826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i Gmina Czerwińsk nad Wisłą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03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Wnioski o wydanie zezwolenia na pracę sezonową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59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Wnioski wpisane do ewidencji wniosków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0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Wydanych zezwoleń na pracę sezonową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23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06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AF235-8EC4-694A-163D-7CB7A64F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9301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liczby złożonych wniosków o wydanie zezwolenia na pracę sezonową cudzoziemca w okresie 01.01.2023 – 27.03.2023 </a:t>
            </a:r>
            <a:br>
              <a:rPr lang="pl-PL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analogicznym okresie w 2022 r.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DF5DD9F-E3A5-CEB2-7A0C-3C3C5D8DD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442243"/>
              </p:ext>
            </p:extLst>
          </p:nvPr>
        </p:nvGraphicFramePr>
        <p:xfrm>
          <a:off x="417251" y="2160588"/>
          <a:ext cx="956125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770">
                  <a:extLst>
                    <a:ext uri="{9D8B030D-6E8A-4147-A177-3AD203B41FA5}">
                      <a16:colId xmlns:a16="http://schemas.microsoft.com/office/drawing/2014/main" val="3646036677"/>
                    </a:ext>
                  </a:extLst>
                </a:gridCol>
                <a:gridCol w="2396828">
                  <a:extLst>
                    <a:ext uri="{9D8B030D-6E8A-4147-A177-3AD203B41FA5}">
                      <a16:colId xmlns:a16="http://schemas.microsoft.com/office/drawing/2014/main" val="2833903124"/>
                    </a:ext>
                  </a:extLst>
                </a:gridCol>
                <a:gridCol w="2084857">
                  <a:extLst>
                    <a:ext uri="{9D8B030D-6E8A-4147-A177-3AD203B41FA5}">
                      <a16:colId xmlns:a16="http://schemas.microsoft.com/office/drawing/2014/main" val="1415686473"/>
                    </a:ext>
                  </a:extLst>
                </a:gridCol>
                <a:gridCol w="2084857">
                  <a:extLst>
                    <a:ext uri="{9D8B030D-6E8A-4147-A177-3AD203B41FA5}">
                      <a16:colId xmlns:a16="http://schemas.microsoft.com/office/drawing/2014/main" val="3157409270"/>
                    </a:ext>
                  </a:extLst>
                </a:gridCol>
                <a:gridCol w="2390939">
                  <a:extLst>
                    <a:ext uri="{9D8B030D-6E8A-4147-A177-3AD203B41FA5}">
                      <a16:colId xmlns:a16="http://schemas.microsoft.com/office/drawing/2014/main" val="1003469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  01.01.2022 r. –</a:t>
                      </a:r>
                    </a:p>
                    <a:p>
                      <a:pPr algn="ctr"/>
                      <a:r>
                        <a:rPr lang="pl-PL" dirty="0"/>
                        <a:t>27.03.2022 r.</a:t>
                      </a:r>
                    </a:p>
                    <a:p>
                      <a:pPr algn="ctr"/>
                      <a:r>
                        <a:rPr lang="pl-PL" dirty="0"/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i Gmina Czerwińsk nad Wisłą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01.01.2023 r – 27.03.2023 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03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Wnioski o wydanie zezwolenia na pracę sezonową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14019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59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Wnioski wpisane do ewidencji wniosków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0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Wydanych zezwoleń na pracę sezonową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23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634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B5F574-4304-487C-F557-77BFE4D5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84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Powiadomienie o powierzeniu wykonywania pracy obywatelowi Ukrainy: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B3D1CB-DE7C-D587-8F2D-61C503D1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01.01.2023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do dnia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27.03.2023 roku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złożono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1282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powiadomienia o powierzeniu wykonywania pracy cudzoziemcowi w tym 37 powiadomień złożonych przed podmioty powierzające wykonywanie pracy z terenu Miasta i Gminy Czerwińsk nad Wisłą.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analogicznym okresie w roku 2022 złożono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powiadomienia w tym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powiadomienia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złożone przez podmioty powierzające </a:t>
            </a:r>
            <a:r>
              <a:rPr lang="pl-PL" sz="1600">
                <a:latin typeface="Times New Roman" panose="02020603050405020304" pitchFamily="18" charset="0"/>
                <a:cs typeface="Times New Roman" panose="02020603050405020304" pitchFamily="18" charset="0"/>
              </a:rPr>
              <a:t>wykonywanie pracy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terenu Miasta i Gminy Czerwińsk nad Wisłą.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748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206C71-BAE3-FA65-07ED-7AF02841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AE9FDC-D5C6-0A98-43AF-9214C58BC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ustawa z dnia 20 kwietnia 2004r. o promocji zatrudnienia i instytucjach rynku pracy </a:t>
            </a:r>
            <a:b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(Dz. U. z 2022 r., poz. 690 z późn. zm.)</a:t>
            </a:r>
            <a:endParaRPr lang="pl-PL" sz="16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stawa</a:t>
            </a: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dnia 12 marca 2022 r. o pomocy obywatelom Ukrainy w związku z konfliktem zbrojnym na terytorium tego państwa</a:t>
            </a:r>
          </a:p>
          <a:p>
            <a:pPr algn="l"/>
            <a: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ustawa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dnia 13 stycznia 2023 r. 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 zmianie ustawy o pomocy obywatelom Ukrainy </a:t>
            </a:r>
            <a:b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 związku z konfliktem zbrojnym na terytorium tego państwa oraz niektórych innych ustaw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70993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223E1A-5D92-BCDD-AF8E-985C8C357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Dziękujemy za uwagę.</a:t>
            </a:r>
          </a:p>
        </p:txBody>
      </p:sp>
    </p:spTree>
    <p:extLst>
      <p:ext uri="{BB962C8B-B14F-4D97-AF65-F5344CB8AC3E}">
        <p14:creationId xmlns:p14="http://schemas.microsoft.com/office/powerpoint/2010/main" val="324081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858B69-CEA4-836F-9EDB-C8E49204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609600"/>
            <a:ext cx="8989917" cy="786581"/>
          </a:xfrm>
        </p:spPr>
        <p:txBody>
          <a:bodyPr>
            <a:noAutofit/>
          </a:bodyPr>
          <a:lstStyle/>
          <a:p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Przepisów art. 2 ust. 1 i 2 nie stosuje się wobec obywateli Ukrainy: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677AD-E202-BD97-E29A-09419FE64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181"/>
            <a:ext cx="10515600" cy="4986864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osiadających: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zezwolenie na pobyt stały 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zezwolenie na pobyt rezydenta długoterminowego UE 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zezwolenie na pobyt czasowy 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status uchodźcy 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ochronę uzupełniającą 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zgodę na pobyt tolerowany </a:t>
            </a:r>
          </a:p>
          <a:p>
            <a:pPr marL="0" indent="0">
              <a:buNone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zgodę na pobyt ze względów humanitarnych</a:t>
            </a:r>
          </a:p>
          <a:p>
            <a:pPr marL="0" indent="0">
              <a:buNone/>
            </a:pPr>
            <a:r>
              <a:rPr lang="pl-PL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którzy:</a:t>
            </a: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złożyli w RP wnioski o udzielenie ochrony międzynarodowej </a:t>
            </a: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zadeklarowali zamiar złożenia wniosków o udzielenie ochrony międzynarodowej w RP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3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E2BE0-9F15-D2A3-10BD-B09A7BCA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7250"/>
            <a:ext cx="8596668" cy="609896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l-PL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22. </a:t>
            </a: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Obywatel Ukrainy jest uprawniony do wykonywania pracy na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terytorium Rzeczypospolitej Polskiej w okresie pobytu zgodnego z obowiązującymi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przepisami, w przypadku gdy: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jego pobyt na terytorium Rzeczypospolitej Polskiej uznaje się za legalny na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podstawie art. 2 ust. 1 lub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jest obywatelem Ukrainy przebywającym legalnie na terytorium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Rzeczypospolitej Polskiej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następstwie wejścia w życie przepisów o pomocy obywatelom Ukrainy możliwe jest powierzenie pracy obywatelowi Ukrainy na postawie darmowego powiadomienia, które należy złożyć elektronicznie przez </a:t>
            </a:r>
            <a:r>
              <a:rPr lang="pl-PL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praca.gov.pl.</a:t>
            </a:r>
          </a:p>
          <a:p>
            <a:pPr>
              <a:lnSpc>
                <a:spcPct val="120000"/>
              </a:lnSpc>
            </a:pP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Jeśli obywatel Ukrainy wjechał do Polski ze względu na działania wojenne w okresie od dnia 24 lutego 2022 r. </a:t>
            </a:r>
            <a:b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jego pobyt w RP został uznany za legalny przez 18 miesięcy licząc od dnia 24 lutego 2022 r., to jego pracę można zalegalizować wyłącznie na podstawie powiadomienia o powierzeniu wykonywania pracy obywatelowi Ukrainy. Ww. pobyt nie daje uprawnienia do legalnego podjęcia pracy na podstawie oświadczenia lub zezwolenia na pracę, w tym zezwolenia na pracę sezonową.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Obywatele Ukrainy, którzy przebywali w Polsce legalnie przed 24 lutego 2022 r. lub przybyli do Polski po tej dacie, ale posiadają dokument pobytowy w Polsce (np. wizę czy kartę pobytu), mają </a:t>
            </a:r>
            <a:r>
              <a:rPr lang="pl-PL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prawo</a:t>
            </a: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wykonywać pracę na podstawie powiadomienia z uwagi na </a:t>
            </a:r>
            <a:r>
              <a:rPr lang="pl-PL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przepisy</a:t>
            </a: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specustawy, jak również uzyskać oświadczenie o powierzeniu wykonywania pracy lub zezwolenie na pracę. Decyzja o wyborze formy legalizacji zatrudnienia należy do pracodawcy, przy czym należy pamiętać, że tylko powiadomienie o powierzeniu wykonywania pracy obywatelowi Ukrainy jest </a:t>
            </a:r>
            <a:r>
              <a:rPr lang="pl-PL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bezpłatne</a:t>
            </a:r>
            <a:r>
              <a:rPr lang="pl-PL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endParaRPr lang="pl-PL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3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B32F5E-C6BE-F701-5090-2AD666506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77384" cy="917359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Terminowość oraz warunki zatrudnienia na podstawie powiadomienia: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212665-944A-228B-BCA0-E9B82FE3B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959"/>
            <a:ext cx="8596668" cy="451440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pl-PL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Termin na złożenie powiadomienia</a:t>
            </a:r>
            <a:endParaRPr lang="pl-PL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Jeżeli upłynął termin </a:t>
            </a:r>
            <a:r>
              <a:rPr lang="pl-PL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dni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na złożenie powiadomienia, </a:t>
            </a:r>
            <a:r>
              <a:rPr lang="pl-PL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pracodawca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nie ma już możliwości wysłania formularza. System blokuje możliwość wybrania daty wcześniejszej niż 14 dni. W takim przypadku konieczne jest ponowne powierzenie pracy temu cudzoziemcowi i nawiązanie nowej umowy, od której liczony jest nowy okres (14 dni) przewidziany na złożenie powiadomienia o powierzeniu pracy obywatelowi Ukrainy.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pl-PL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Warunki zatrudniania</a:t>
            </a:r>
            <a:endParaRPr lang="pl-PL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Nowy </a:t>
            </a:r>
            <a:r>
              <a:rPr lang="pl-PL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pracodawca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nowe powiadomienie. Obowiązek ten leży po stronie podmiotu powierzającego wykonywanie pracy obywatelowi Ukrainy, dlatego </a:t>
            </a:r>
            <a:r>
              <a:rPr lang="pl-PL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zmiana pracodawcy 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wiąże się z wysyłką przez zatrudniającego kolejnego powiadomienia.</a:t>
            </a:r>
          </a:p>
          <a:p>
            <a:pPr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Nowe powiadomienie należy złożyć również w przypadku zmiany warunków zatrudnienia, np. zmiany wysokości </a:t>
            </a:r>
            <a:r>
              <a:rPr lang="pl-PL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wynagrodzenia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niższe niż było określone w powiadomieniu, liczby godzin pracy lub wymiaru czasu pracy na mniejszą lub mniejszy niż było to określone w powiadomieniu, zmiany stanowiska.</a:t>
            </a:r>
          </a:p>
          <a:p>
            <a:pPr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przy tym pamiętać, że w przypadku błędnego wysłania powiadomienia należy złożyć je ponownie. </a:t>
            </a:r>
            <a:r>
              <a:rPr lang="pl-PL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Korekta nie jest możliwa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ma konieczności wysyłania nowego powiadomienia przy założeniu, że jest to kontynuacja </a:t>
            </a:r>
            <a:r>
              <a:rPr lang="pl-PL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umowy o pracę </a:t>
            </a:r>
            <a:r>
              <a:rPr lang="pl-PL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(bez żadnego dnia przerwy) oraz stanowisko i warunki zatrudnienia pozostają bez zmian.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5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3C70A-8835-A921-3B8A-9BAFAE8E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0827"/>
          </a:xfrm>
        </p:spPr>
        <p:txBody>
          <a:bodyPr>
            <a:no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Powiadomienie o powierzeniu wykonywania pracy obywatelowi Ukrainy: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7BD0A1-5F1A-A756-637A-D3397F64EF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7334" y="1207363"/>
            <a:ext cx="9838266" cy="52999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przypadku, o którym mowa w art. 22 ust. 1, powiadomienie następuje za pośrednictwem systemu teleinformatycznego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7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praca.gov.pl.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powiadomieniu, o którym mowa w ust. 1, podmiot powierzający wykonywanie pracy obywatelowi Ukrainy przekazuje: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informacje dotyczące podmiotu powierzającego wykonywanie pracy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obywatelowi Ukrainy: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nazwę albo imię (imiona) i nazwisko,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adres siedziby albo miejsca zamieszkania,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numer telefonu lub adres poczty elektronicznej o charakterze służbowym,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numer identyfikacyjny NIP i REGON – w przypadku podmiotu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prowadzącego działalność gospodarczą albo numer PESEL – w przypadku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osoby fizycznej,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numer wpisu do rejestru podmiotów prowadzących agencje zatrudnienia –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podmiotu powierzającego wykonywanie pracy obywatelowi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Ukrainy, który prowadzi agencję zatrudnienia świadczącą usługi pracy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tymczasowej,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 symbol PKD oraz opis wykonywanej działalności związanej z pracą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obywateli Ukrainy;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3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7CD2A2-D249-8E34-A052-F2D5B33B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064"/>
            <a:ext cx="10515600" cy="59638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dane osobowe obywatela Ukrainy: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imię (imiona) i nazwisko,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datę urodzenia,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płeć,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obywatelstwo,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rodzaj, numer i serię dokumentu podróży lub innego dokumentu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stwierdzającego lub pozwalającego ustalić tożsamość oraz państwo,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którym wydano ten dokument,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 numer PESEL – o ile został nadany;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rodzaj umowy pomiędzy podmiotem powierzającym wykonywanie pracy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obywatelem Ukrainy;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stanowisko lub rodzaj wykonywanej pracy;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miejsce wykonywanej pracy;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 miesięczną lub godzinową stawkę wynagrodzenia;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7) wymiar czasu pracy lub liczbę godzin pracy w tygodniu lub w miesiącu;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8) liczbę wszystkich osób wykonujących pracę na podstawie umowy o pracę i na podstawie umów cywilnoprawnych </a:t>
            </a:r>
            <a:b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według stanu na dzień 23 lutego 2022 r. oraz na dzień złożenia powiadomienia.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1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0A314E-80A9-3097-9B85-256E6FDE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654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Umowa o pomocy przy zbiorach a przepisy specustawy: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CBAF50-05B9-9DCF-1770-269BBC0C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19427" cy="3880773"/>
          </a:xfrm>
        </p:spPr>
        <p:txBody>
          <a:bodyPr>
            <a:normAutofit/>
          </a:bodyPr>
          <a:lstStyle/>
          <a:p>
            <a:r>
              <a:rPr lang="pl-PL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40. </a:t>
            </a: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W przypadku obywatela Ukrainy przebywającego na terytorium Rzeczypospolitej Polskiej, którego pobyt na terytorium Rzeczypospolitej Polskiej jest uznawany za legalny na podstawie art. 2 ust. 1, łączny czas świadczenia pomocy przy zbiorach chmielu, owoców, warzyw, tytoniu, ziół i roślin zielarskich na podstawie umów o pomocy przy zbiorach, o którym mowa w art. 91c ust. 1 ustawy z dnia 20 grudnia 1990 r. o ubezpieczeniu społecznym rolników (Dz. U. z 2022 r. poz. 933,1155 i 2140), </a:t>
            </a:r>
            <a:r>
              <a:rPr lang="pl-PL" sz="16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ulega przedłużeniu z mocy prawa na okres tego pobytu.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0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ABF01B-FDCE-48C6-D565-D9F3B9F8C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113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Przedłużenie tytułów pobytowych: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BF2C0B-78D7-9551-3934-8AE3FF5E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42. 3a. Jeżeli ostatni dzień okresu pobytu obywatela Ukrainy na terytorium Rzeczypospolitej Polskiej na podstawie </a:t>
            </a:r>
            <a:r>
              <a:rPr lang="pl-PL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wizy krajowej </a:t>
            </a: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przypada w okresie od dnia 24 lutego 2022 r., </a:t>
            </a:r>
            <a:r>
              <a:rPr lang="pl-PL" sz="16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okres pobytu na podstawie tej wizy oraz okres ważności tej wizy ulegają przedłużeniu z mocy prawa do dnia 24 sierpnia 2023 r.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Wiza krajowa w okresie przedłużenia okresu pobytu oraz okresu ważności na podstawie ust. 1 </a:t>
            </a:r>
            <a:b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 uprawnia do przekraczania granicy.</a:t>
            </a:r>
          </a:p>
          <a:p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42. ust. 5a. Jeżeli ostatni dzień okresu ważności </a:t>
            </a:r>
            <a:r>
              <a:rPr lang="pl-PL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zezwolenia na pobyt czasowy </a:t>
            </a:r>
            <a:r>
              <a:rPr lang="pl-PL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udzielonego obywatelowi Ukrainy przypada w okresie od dnia 24 lutego 2022 r., okres ważności tego zezwolenia </a:t>
            </a:r>
            <a:r>
              <a:rPr lang="pl-PL" sz="16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ulega przedłużeniu z mocy prawa do dnia 24 sierpnia 2023 r.</a:t>
            </a:r>
          </a:p>
          <a:p>
            <a:pPr marL="0" indent="0">
              <a:buNone/>
            </a:pPr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39182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2564</Words>
  <Application>Microsoft Office PowerPoint</Application>
  <PresentationFormat>Panoramiczny</PresentationFormat>
  <Paragraphs>169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3" baseType="lpstr">
      <vt:lpstr>Arial</vt:lpstr>
      <vt:lpstr>Calibri</vt:lpstr>
      <vt:lpstr>Candara</vt:lpstr>
      <vt:lpstr>Symbol</vt:lpstr>
      <vt:lpstr>Times New Roman</vt:lpstr>
      <vt:lpstr>Trebuchet MS</vt:lpstr>
      <vt:lpstr>Wingdings</vt:lpstr>
      <vt:lpstr>Wingdings 3</vt:lpstr>
      <vt:lpstr>Faseta</vt:lpstr>
      <vt:lpstr>Zatrudnianie cudzoziemców do prac sezonowych.  Przepisy legalizujące pobyt cudzoziemca oraz pracę. </vt:lpstr>
      <vt:lpstr>Ustawa z dnia 12 marca 2022 r. o pomocy obywatelom Ukrainy w związku z konfliktem zbrojnym na terytorium tego państwa:</vt:lpstr>
      <vt:lpstr>Przepisów art. 2 ust. 1 i 2 nie stosuje się wobec obywateli Ukrainy:</vt:lpstr>
      <vt:lpstr>Prezentacja programu PowerPoint</vt:lpstr>
      <vt:lpstr>Terminowość oraz warunki zatrudnienia na podstawie powiadomienia:</vt:lpstr>
      <vt:lpstr>Powiadomienie o powierzeniu wykonywania pracy obywatelowi Ukrainy:</vt:lpstr>
      <vt:lpstr>Prezentacja programu PowerPoint</vt:lpstr>
      <vt:lpstr>Umowa o pomocy przy zbiorach a przepisy specustawy:</vt:lpstr>
      <vt:lpstr>Przedłużenie tytułów pobytowych:</vt:lpstr>
      <vt:lpstr>Prezentacja programu PowerPoint</vt:lpstr>
      <vt:lpstr>Procedura ubiegania się o wydanie zezwolenia na pracę sezonową:</vt:lpstr>
      <vt:lpstr>Zezwolenie na pracę sezonową cudzoziemca </vt:lpstr>
      <vt:lpstr>Procedura krajowa:</vt:lpstr>
      <vt:lpstr>Procedura dyrektywowa:</vt:lpstr>
      <vt:lpstr>Prezentacja programu PowerPoint</vt:lpstr>
      <vt:lpstr>Zezwolenie na pracę sezonową:</vt:lpstr>
      <vt:lpstr>Załączniki do wniosku o wydanie zezwolenia na pracę sezonową:</vt:lpstr>
      <vt:lpstr>Przedłużenie zezwolenia na pracę:</vt:lpstr>
      <vt:lpstr>Załączniki do wniosku o wydanie przedłużenia zezwolenia na pracę sezonową:</vt:lpstr>
      <vt:lpstr>Liczba złożonych wniosków o wydanie zezwolenia na pracę sezonową cudzoziemcowi w okresie 01.01.2023 – 27.03.2023 r. </vt:lpstr>
      <vt:lpstr>Analiza liczby złożonych wniosków o wydanie zezwolenia na pracę sezonową cudzoziemca w okresie 01.01.2023 – 27.03.2023  w analogicznym okresie w 2022 r.</vt:lpstr>
      <vt:lpstr>Powiadomienie o powierzeniu wykonywania pracy obywatelowi Ukrainy:</vt:lpstr>
      <vt:lpstr>Źródła: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pup</dc:creator>
  <cp:lastModifiedBy>pup</cp:lastModifiedBy>
  <cp:revision>35</cp:revision>
  <cp:lastPrinted>2023-03-28T08:03:53Z</cp:lastPrinted>
  <dcterms:created xsi:type="dcterms:W3CDTF">2023-03-24T10:16:28Z</dcterms:created>
  <dcterms:modified xsi:type="dcterms:W3CDTF">2023-03-29T05:59:01Z</dcterms:modified>
</cp:coreProperties>
</file>